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4"/>
  </p:sldMasterIdLst>
  <p:notesMasterIdLst>
    <p:notesMasterId r:id="rId19"/>
  </p:notesMasterIdLst>
  <p:sldIdLst>
    <p:sldId id="256" r:id="rId5"/>
    <p:sldId id="257" r:id="rId6"/>
    <p:sldId id="258" r:id="rId7"/>
    <p:sldId id="261" r:id="rId8"/>
    <p:sldId id="259" r:id="rId9"/>
    <p:sldId id="260" r:id="rId10"/>
    <p:sldId id="268" r:id="rId11"/>
    <p:sldId id="269" r:id="rId12"/>
    <p:sldId id="264" r:id="rId13"/>
    <p:sldId id="263" r:id="rId14"/>
    <p:sldId id="265" r:id="rId15"/>
    <p:sldId id="266" r:id="rId16"/>
    <p:sldId id="262" r:id="rId17"/>
    <p:sldId id="26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E74A9-B4F0-1C4A-1BE3-DEB73960F80E}" v="3" dt="2020-09-17T10:23:42.235"/>
    <p1510:client id="{DB0B0EC7-490A-497D-8189-B96013D1C8DF}" v="2" dt="2020-10-02T11:35:30.285"/>
    <p1510:client id="{EA31953D-D14A-BA1F-6ACF-27BE396868FE}" v="114" dt="2020-09-09T12:41:36.471"/>
    <p1510:client id="{FBFC8170-2E17-4F0B-8881-9B8C967F7B80}" v="486" dt="2020-09-09T12:29:23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1D95B-2293-4BB8-9C4E-B3736CB57F9A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428EF5-D321-4918-A76E-3DFCDC0B9BF8}">
      <dgm:prSet phldr="0"/>
      <dgm:spPr/>
      <dgm:t>
        <a:bodyPr/>
        <a:lstStyle/>
        <a:p>
          <a:pPr rtl="0"/>
          <a:r>
            <a:rPr lang="nl-NL" dirty="0">
              <a:latin typeface="Century Gothic" panose="020B0502020202020204"/>
            </a:rPr>
            <a:t>Randzaken omtrent</a:t>
          </a:r>
          <a:r>
            <a:rPr lang="nl-NL" b="0" i="0" u="none" strike="noStrike" cap="none" baseline="0" noProof="0" dirty="0">
              <a:latin typeface="Century Gothic"/>
            </a:rPr>
            <a:t> project</a:t>
          </a:r>
          <a:endParaRPr lang="nl-NL" dirty="0"/>
        </a:p>
      </dgm:t>
    </dgm:pt>
    <dgm:pt modelId="{735958BB-B96C-4C38-A3E5-72904EECC9A8}" type="parTrans" cxnId="{8D6830C1-C402-4F7F-BA03-B764333B16E1}">
      <dgm:prSet/>
      <dgm:spPr/>
      <dgm:t>
        <a:bodyPr/>
        <a:lstStyle/>
        <a:p>
          <a:endParaRPr lang="en-US"/>
        </a:p>
      </dgm:t>
    </dgm:pt>
    <dgm:pt modelId="{35CD68A8-5929-4918-A82D-0F06EE6BA4B2}" type="sibTrans" cxnId="{8D6830C1-C402-4F7F-BA03-B764333B16E1}">
      <dgm:prSet/>
      <dgm:spPr/>
      <dgm:t>
        <a:bodyPr/>
        <a:lstStyle/>
        <a:p>
          <a:endParaRPr lang="en-US"/>
        </a:p>
      </dgm:t>
    </dgm:pt>
    <dgm:pt modelId="{F12E1164-9B08-4939-88D2-8446D3C2C4EE}">
      <dgm:prSet/>
      <dgm:spPr/>
      <dgm:t>
        <a:bodyPr/>
        <a:lstStyle/>
        <a:p>
          <a:pPr rtl="0"/>
          <a:r>
            <a:rPr lang="nl-NL" dirty="0"/>
            <a:t>Opdracht van vorige week (missie en visie formuleren)</a:t>
          </a:r>
          <a:r>
            <a:rPr lang="nl-NL" dirty="0">
              <a:latin typeface="Century Gothic" panose="020B0502020202020204"/>
            </a:rPr>
            <a:t> </a:t>
          </a:r>
          <a:endParaRPr lang="en-US"/>
        </a:p>
      </dgm:t>
    </dgm:pt>
    <dgm:pt modelId="{EAEFA435-456E-4A41-B673-D6C34F9AA477}" type="parTrans" cxnId="{1A9AE606-14CA-41F1-AB1A-B7888108A28F}">
      <dgm:prSet/>
      <dgm:spPr/>
      <dgm:t>
        <a:bodyPr/>
        <a:lstStyle/>
        <a:p>
          <a:endParaRPr lang="en-US"/>
        </a:p>
      </dgm:t>
    </dgm:pt>
    <dgm:pt modelId="{A2470922-C98D-41A5-AF2A-794F23AB1D93}" type="sibTrans" cxnId="{1A9AE606-14CA-41F1-AB1A-B7888108A28F}">
      <dgm:prSet/>
      <dgm:spPr/>
      <dgm:t>
        <a:bodyPr/>
        <a:lstStyle/>
        <a:p>
          <a:endParaRPr lang="en-US"/>
        </a:p>
      </dgm:t>
    </dgm:pt>
    <dgm:pt modelId="{3F157454-31BA-47B9-85A4-2005631E3167}">
      <dgm:prSet/>
      <dgm:spPr/>
      <dgm:t>
        <a:bodyPr/>
        <a:lstStyle/>
        <a:p>
          <a:r>
            <a:rPr lang="nl-NL" dirty="0"/>
            <a:t>Organisatiestructuur</a:t>
          </a:r>
          <a:endParaRPr lang="en-US" dirty="0"/>
        </a:p>
      </dgm:t>
    </dgm:pt>
    <dgm:pt modelId="{E09C6C78-F34A-4ADC-8C9A-55F13C419838}" type="parTrans" cxnId="{9E70D9EC-4AB8-4FF9-BB44-3781E0DE5CEA}">
      <dgm:prSet/>
      <dgm:spPr/>
      <dgm:t>
        <a:bodyPr/>
        <a:lstStyle/>
        <a:p>
          <a:endParaRPr lang="en-US"/>
        </a:p>
      </dgm:t>
    </dgm:pt>
    <dgm:pt modelId="{7798253A-5A2E-4A90-83C9-25C984002095}" type="sibTrans" cxnId="{9E70D9EC-4AB8-4FF9-BB44-3781E0DE5CEA}">
      <dgm:prSet/>
      <dgm:spPr/>
      <dgm:t>
        <a:bodyPr/>
        <a:lstStyle/>
        <a:p>
          <a:endParaRPr lang="en-US"/>
        </a:p>
      </dgm:t>
    </dgm:pt>
    <dgm:pt modelId="{B5ECD7CC-A38A-44BF-86BE-9412F1DB11E7}">
      <dgm:prSet/>
      <dgm:spPr/>
      <dgm:t>
        <a:bodyPr/>
        <a:lstStyle/>
        <a:p>
          <a:r>
            <a:rPr lang="en-US" dirty="0"/>
            <a:t>CAO</a:t>
          </a:r>
        </a:p>
      </dgm:t>
    </dgm:pt>
    <dgm:pt modelId="{2E398E6A-1DE5-43ED-82C5-CB4CA8D72E3E}" type="parTrans" cxnId="{3FFE2592-226E-4C95-B393-976B48269E6E}">
      <dgm:prSet/>
      <dgm:spPr/>
      <dgm:t>
        <a:bodyPr/>
        <a:lstStyle/>
        <a:p>
          <a:endParaRPr lang="en-US"/>
        </a:p>
      </dgm:t>
    </dgm:pt>
    <dgm:pt modelId="{842C2C16-E0F9-41BD-8C0B-1B0DF58E0CF5}" type="sibTrans" cxnId="{3FFE2592-226E-4C95-B393-976B48269E6E}">
      <dgm:prSet/>
      <dgm:spPr/>
      <dgm:t>
        <a:bodyPr/>
        <a:lstStyle/>
        <a:p>
          <a:endParaRPr lang="en-US"/>
        </a:p>
      </dgm:t>
    </dgm:pt>
    <dgm:pt modelId="{74D4BA58-FC42-4ADA-A4A2-5839891C6F2B}">
      <dgm:prSet/>
      <dgm:spPr/>
      <dgm:t>
        <a:bodyPr/>
        <a:lstStyle/>
        <a:p>
          <a:pPr rtl="0"/>
          <a:r>
            <a:rPr lang="nl-NL" dirty="0"/>
            <a:t>Nieuwe opdracht</a:t>
          </a:r>
          <a:r>
            <a:rPr lang="nl-NL" dirty="0">
              <a:latin typeface="Century Gothic" panose="020B0502020202020204"/>
            </a:rPr>
            <a:t> </a:t>
          </a:r>
          <a:endParaRPr lang="en-US"/>
        </a:p>
      </dgm:t>
    </dgm:pt>
    <dgm:pt modelId="{D7B4ACDA-8061-4228-A6FF-CB1FF7F8A927}" type="parTrans" cxnId="{D615A071-C5A0-4A30-8B46-6A5F39AD4F6D}">
      <dgm:prSet/>
      <dgm:spPr/>
      <dgm:t>
        <a:bodyPr/>
        <a:lstStyle/>
        <a:p>
          <a:endParaRPr lang="en-US"/>
        </a:p>
      </dgm:t>
    </dgm:pt>
    <dgm:pt modelId="{85057338-9A4C-443D-B68A-5B1A23F4ACCE}" type="sibTrans" cxnId="{D615A071-C5A0-4A30-8B46-6A5F39AD4F6D}">
      <dgm:prSet/>
      <dgm:spPr/>
      <dgm:t>
        <a:bodyPr/>
        <a:lstStyle/>
        <a:p>
          <a:endParaRPr lang="en-US"/>
        </a:p>
      </dgm:t>
    </dgm:pt>
    <dgm:pt modelId="{BA0A35EC-9720-4B76-A6F3-A4FFD75DE162}" type="pres">
      <dgm:prSet presAssocID="{F311D95B-2293-4BB8-9C4E-B3736CB57F9A}" presName="linear" presStyleCnt="0">
        <dgm:presLayoutVars>
          <dgm:animLvl val="lvl"/>
          <dgm:resizeHandles val="exact"/>
        </dgm:presLayoutVars>
      </dgm:prSet>
      <dgm:spPr/>
    </dgm:pt>
    <dgm:pt modelId="{14A7ADB4-20DB-45D2-816A-52AD4A50EC5B}" type="pres">
      <dgm:prSet presAssocID="{22428EF5-D321-4918-A76E-3DFCDC0B9BF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E3FBCA4-BCC1-425A-B0EA-BEC2F23DC2FE}" type="pres">
      <dgm:prSet presAssocID="{35CD68A8-5929-4918-A82D-0F06EE6BA4B2}" presName="spacer" presStyleCnt="0"/>
      <dgm:spPr/>
    </dgm:pt>
    <dgm:pt modelId="{83EDE5F0-506A-4BC5-BC54-99320964B391}" type="pres">
      <dgm:prSet presAssocID="{F12E1164-9B08-4939-88D2-8446D3C2C4E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303A5B9-8330-4E31-8ECB-89B4618EB14B}" type="pres">
      <dgm:prSet presAssocID="{A2470922-C98D-41A5-AF2A-794F23AB1D93}" presName="spacer" presStyleCnt="0"/>
      <dgm:spPr/>
    </dgm:pt>
    <dgm:pt modelId="{1DD24875-A83F-4CB2-A50D-EE39B28CDC7C}" type="pres">
      <dgm:prSet presAssocID="{3F157454-31BA-47B9-85A4-2005631E316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CCAF502-D4DA-4450-B73F-0BC5951FFF1B}" type="pres">
      <dgm:prSet presAssocID="{7798253A-5A2E-4A90-83C9-25C984002095}" presName="spacer" presStyleCnt="0"/>
      <dgm:spPr/>
    </dgm:pt>
    <dgm:pt modelId="{1994C299-8278-4670-83E3-5055BFB2B32C}" type="pres">
      <dgm:prSet presAssocID="{B5ECD7CC-A38A-44BF-86BE-9412F1DB11E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4031A45-AAA4-4AEE-AEA5-D4D7E91967FA}" type="pres">
      <dgm:prSet presAssocID="{842C2C16-E0F9-41BD-8C0B-1B0DF58E0CF5}" presName="spacer" presStyleCnt="0"/>
      <dgm:spPr/>
    </dgm:pt>
    <dgm:pt modelId="{24BD5EF3-1DA4-455D-9845-D76AF13A63C2}" type="pres">
      <dgm:prSet presAssocID="{74D4BA58-FC42-4ADA-A4A2-5839891C6F2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A9AE606-14CA-41F1-AB1A-B7888108A28F}" srcId="{F311D95B-2293-4BB8-9C4E-B3736CB57F9A}" destId="{F12E1164-9B08-4939-88D2-8446D3C2C4EE}" srcOrd="1" destOrd="0" parTransId="{EAEFA435-456E-4A41-B673-D6C34F9AA477}" sibTransId="{A2470922-C98D-41A5-AF2A-794F23AB1D93}"/>
    <dgm:cxn modelId="{08533D47-E9A0-449C-9B12-64F093EA00DD}" type="presOf" srcId="{3F157454-31BA-47B9-85A4-2005631E3167}" destId="{1DD24875-A83F-4CB2-A50D-EE39B28CDC7C}" srcOrd="0" destOrd="0" presId="urn:microsoft.com/office/officeart/2005/8/layout/vList2"/>
    <dgm:cxn modelId="{D615A071-C5A0-4A30-8B46-6A5F39AD4F6D}" srcId="{F311D95B-2293-4BB8-9C4E-B3736CB57F9A}" destId="{74D4BA58-FC42-4ADA-A4A2-5839891C6F2B}" srcOrd="4" destOrd="0" parTransId="{D7B4ACDA-8061-4228-A6FF-CB1FF7F8A927}" sibTransId="{85057338-9A4C-443D-B68A-5B1A23F4ACCE}"/>
    <dgm:cxn modelId="{16BE5075-C5E1-4F78-97C6-2D40F68C6D3B}" type="presOf" srcId="{F311D95B-2293-4BB8-9C4E-B3736CB57F9A}" destId="{BA0A35EC-9720-4B76-A6F3-A4FFD75DE162}" srcOrd="0" destOrd="0" presId="urn:microsoft.com/office/officeart/2005/8/layout/vList2"/>
    <dgm:cxn modelId="{3FFE2592-226E-4C95-B393-976B48269E6E}" srcId="{F311D95B-2293-4BB8-9C4E-B3736CB57F9A}" destId="{B5ECD7CC-A38A-44BF-86BE-9412F1DB11E7}" srcOrd="3" destOrd="0" parTransId="{2E398E6A-1DE5-43ED-82C5-CB4CA8D72E3E}" sibTransId="{842C2C16-E0F9-41BD-8C0B-1B0DF58E0CF5}"/>
    <dgm:cxn modelId="{6F2121B2-7AA6-4939-9788-4D8268059FCC}" type="presOf" srcId="{B5ECD7CC-A38A-44BF-86BE-9412F1DB11E7}" destId="{1994C299-8278-4670-83E3-5055BFB2B32C}" srcOrd="0" destOrd="0" presId="urn:microsoft.com/office/officeart/2005/8/layout/vList2"/>
    <dgm:cxn modelId="{87BE94B9-3B4C-4901-A72F-545DBC791BD2}" type="presOf" srcId="{74D4BA58-FC42-4ADA-A4A2-5839891C6F2B}" destId="{24BD5EF3-1DA4-455D-9845-D76AF13A63C2}" srcOrd="0" destOrd="0" presId="urn:microsoft.com/office/officeart/2005/8/layout/vList2"/>
    <dgm:cxn modelId="{8D6830C1-C402-4F7F-BA03-B764333B16E1}" srcId="{F311D95B-2293-4BB8-9C4E-B3736CB57F9A}" destId="{22428EF5-D321-4918-A76E-3DFCDC0B9BF8}" srcOrd="0" destOrd="0" parTransId="{735958BB-B96C-4C38-A3E5-72904EECC9A8}" sibTransId="{35CD68A8-5929-4918-A82D-0F06EE6BA4B2}"/>
    <dgm:cxn modelId="{9E70D9EC-4AB8-4FF9-BB44-3781E0DE5CEA}" srcId="{F311D95B-2293-4BB8-9C4E-B3736CB57F9A}" destId="{3F157454-31BA-47B9-85A4-2005631E3167}" srcOrd="2" destOrd="0" parTransId="{E09C6C78-F34A-4ADC-8C9A-55F13C419838}" sibTransId="{7798253A-5A2E-4A90-83C9-25C984002095}"/>
    <dgm:cxn modelId="{9ACCAFFC-DF69-4A6B-89C6-16802A1B268B}" type="presOf" srcId="{22428EF5-D321-4918-A76E-3DFCDC0B9BF8}" destId="{14A7ADB4-20DB-45D2-816A-52AD4A50EC5B}" srcOrd="0" destOrd="0" presId="urn:microsoft.com/office/officeart/2005/8/layout/vList2"/>
    <dgm:cxn modelId="{DAB9E7FD-FA52-4AB9-A340-12916FBA6420}" type="presOf" srcId="{F12E1164-9B08-4939-88D2-8446D3C2C4EE}" destId="{83EDE5F0-506A-4BC5-BC54-99320964B391}" srcOrd="0" destOrd="0" presId="urn:microsoft.com/office/officeart/2005/8/layout/vList2"/>
    <dgm:cxn modelId="{3611DF68-61E4-48A7-A400-A7AA328931FE}" type="presParOf" srcId="{BA0A35EC-9720-4B76-A6F3-A4FFD75DE162}" destId="{14A7ADB4-20DB-45D2-816A-52AD4A50EC5B}" srcOrd="0" destOrd="0" presId="urn:microsoft.com/office/officeart/2005/8/layout/vList2"/>
    <dgm:cxn modelId="{F4B7DC9D-A7FB-4633-984C-CC3D8F52DF04}" type="presParOf" srcId="{BA0A35EC-9720-4B76-A6F3-A4FFD75DE162}" destId="{6E3FBCA4-BCC1-425A-B0EA-BEC2F23DC2FE}" srcOrd="1" destOrd="0" presId="urn:microsoft.com/office/officeart/2005/8/layout/vList2"/>
    <dgm:cxn modelId="{67B43817-FD52-4267-8083-3E071B78C2C3}" type="presParOf" srcId="{BA0A35EC-9720-4B76-A6F3-A4FFD75DE162}" destId="{83EDE5F0-506A-4BC5-BC54-99320964B391}" srcOrd="2" destOrd="0" presId="urn:microsoft.com/office/officeart/2005/8/layout/vList2"/>
    <dgm:cxn modelId="{39BDC3C9-3E42-4440-8284-D30FB9B6EFB5}" type="presParOf" srcId="{BA0A35EC-9720-4B76-A6F3-A4FFD75DE162}" destId="{B303A5B9-8330-4E31-8ECB-89B4618EB14B}" srcOrd="3" destOrd="0" presId="urn:microsoft.com/office/officeart/2005/8/layout/vList2"/>
    <dgm:cxn modelId="{78D24C08-D81B-4F6E-84BA-AB58FD127615}" type="presParOf" srcId="{BA0A35EC-9720-4B76-A6F3-A4FFD75DE162}" destId="{1DD24875-A83F-4CB2-A50D-EE39B28CDC7C}" srcOrd="4" destOrd="0" presId="urn:microsoft.com/office/officeart/2005/8/layout/vList2"/>
    <dgm:cxn modelId="{FC2BD473-6E88-48CA-93AB-1596F1FA6FC7}" type="presParOf" srcId="{BA0A35EC-9720-4B76-A6F3-A4FFD75DE162}" destId="{1CCAF502-D4DA-4450-B73F-0BC5951FFF1B}" srcOrd="5" destOrd="0" presId="urn:microsoft.com/office/officeart/2005/8/layout/vList2"/>
    <dgm:cxn modelId="{CDFA957C-3CD3-482A-A731-235E71A4C125}" type="presParOf" srcId="{BA0A35EC-9720-4B76-A6F3-A4FFD75DE162}" destId="{1994C299-8278-4670-83E3-5055BFB2B32C}" srcOrd="6" destOrd="0" presId="urn:microsoft.com/office/officeart/2005/8/layout/vList2"/>
    <dgm:cxn modelId="{2F291026-7A0F-473D-A8BC-854B2FA24F43}" type="presParOf" srcId="{BA0A35EC-9720-4B76-A6F3-A4FFD75DE162}" destId="{94031A45-AAA4-4AEE-AEA5-D4D7E91967FA}" srcOrd="7" destOrd="0" presId="urn:microsoft.com/office/officeart/2005/8/layout/vList2"/>
    <dgm:cxn modelId="{B3109A6C-2557-4C5C-8E4D-1A3B16FF7820}" type="presParOf" srcId="{BA0A35EC-9720-4B76-A6F3-A4FFD75DE162}" destId="{24BD5EF3-1DA4-455D-9845-D76AF13A63C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7ADB4-20DB-45D2-816A-52AD4A50EC5B}">
      <dsp:nvSpPr>
        <dsp:cNvPr id="0" name=""/>
        <dsp:cNvSpPr/>
      </dsp:nvSpPr>
      <dsp:spPr>
        <a:xfrm>
          <a:off x="0" y="77916"/>
          <a:ext cx="5728344" cy="896439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5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>
              <a:latin typeface="Century Gothic" panose="020B0502020202020204"/>
            </a:rPr>
            <a:t>Randzaken omtrent</a:t>
          </a:r>
          <a:r>
            <a:rPr lang="nl-NL" sz="2300" b="0" i="0" u="none" strike="noStrike" kern="1200" cap="none" baseline="0" noProof="0" dirty="0">
              <a:latin typeface="Century Gothic"/>
            </a:rPr>
            <a:t> project</a:t>
          </a:r>
          <a:endParaRPr lang="nl-NL" sz="2300" kern="1200" dirty="0"/>
        </a:p>
      </dsp:txBody>
      <dsp:txXfrm>
        <a:off x="43761" y="121677"/>
        <a:ext cx="5640822" cy="808917"/>
      </dsp:txXfrm>
    </dsp:sp>
    <dsp:sp modelId="{83EDE5F0-506A-4BC5-BC54-99320964B391}">
      <dsp:nvSpPr>
        <dsp:cNvPr id="0" name=""/>
        <dsp:cNvSpPr/>
      </dsp:nvSpPr>
      <dsp:spPr>
        <a:xfrm>
          <a:off x="0" y="1040595"/>
          <a:ext cx="5728344" cy="896439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5199046"/>
                <a:satOff val="-142"/>
                <a:lumOff val="-785"/>
                <a:alphaOff val="0"/>
                <a:tint val="98000"/>
                <a:lumMod val="102000"/>
              </a:schemeClr>
              <a:schemeClr val="accent5">
                <a:hueOff val="5199046"/>
                <a:satOff val="-142"/>
                <a:lumOff val="-785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Opdracht van vorige week (missie en visie formuleren)</a:t>
          </a:r>
          <a:r>
            <a:rPr lang="nl-NL" sz="2300" kern="1200" dirty="0">
              <a:latin typeface="Century Gothic" panose="020B0502020202020204"/>
            </a:rPr>
            <a:t> </a:t>
          </a:r>
          <a:endParaRPr lang="en-US" sz="2300" kern="1200"/>
        </a:p>
      </dsp:txBody>
      <dsp:txXfrm>
        <a:off x="43761" y="1084356"/>
        <a:ext cx="5640822" cy="808917"/>
      </dsp:txXfrm>
    </dsp:sp>
    <dsp:sp modelId="{1DD24875-A83F-4CB2-A50D-EE39B28CDC7C}">
      <dsp:nvSpPr>
        <dsp:cNvPr id="0" name=""/>
        <dsp:cNvSpPr/>
      </dsp:nvSpPr>
      <dsp:spPr>
        <a:xfrm>
          <a:off x="0" y="2003275"/>
          <a:ext cx="5728344" cy="896439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10398092"/>
                <a:satOff val="-284"/>
                <a:lumOff val="-1569"/>
                <a:alphaOff val="0"/>
                <a:tint val="98000"/>
                <a:lumMod val="102000"/>
              </a:schemeClr>
              <a:schemeClr val="accent5">
                <a:hueOff val="10398092"/>
                <a:satOff val="-284"/>
                <a:lumOff val="-1569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Organisatiestructuur</a:t>
          </a:r>
          <a:endParaRPr lang="en-US" sz="2300" kern="1200" dirty="0"/>
        </a:p>
      </dsp:txBody>
      <dsp:txXfrm>
        <a:off x="43761" y="2047036"/>
        <a:ext cx="5640822" cy="808917"/>
      </dsp:txXfrm>
    </dsp:sp>
    <dsp:sp modelId="{1994C299-8278-4670-83E3-5055BFB2B32C}">
      <dsp:nvSpPr>
        <dsp:cNvPr id="0" name=""/>
        <dsp:cNvSpPr/>
      </dsp:nvSpPr>
      <dsp:spPr>
        <a:xfrm>
          <a:off x="0" y="2965954"/>
          <a:ext cx="5728344" cy="896439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15597138"/>
                <a:satOff val="-426"/>
                <a:lumOff val="-2354"/>
                <a:alphaOff val="0"/>
                <a:tint val="98000"/>
                <a:lumMod val="102000"/>
              </a:schemeClr>
              <a:schemeClr val="accent5">
                <a:hueOff val="15597138"/>
                <a:satOff val="-426"/>
                <a:lumOff val="-2354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CAO</a:t>
          </a:r>
        </a:p>
      </dsp:txBody>
      <dsp:txXfrm>
        <a:off x="43761" y="3009715"/>
        <a:ext cx="5640822" cy="808917"/>
      </dsp:txXfrm>
    </dsp:sp>
    <dsp:sp modelId="{24BD5EF3-1DA4-455D-9845-D76AF13A63C2}">
      <dsp:nvSpPr>
        <dsp:cNvPr id="0" name=""/>
        <dsp:cNvSpPr/>
      </dsp:nvSpPr>
      <dsp:spPr>
        <a:xfrm>
          <a:off x="0" y="3928634"/>
          <a:ext cx="5728344" cy="896439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20796183"/>
                <a:satOff val="-568"/>
                <a:lumOff val="-3138"/>
                <a:alphaOff val="0"/>
                <a:tint val="98000"/>
                <a:lumMod val="102000"/>
              </a:schemeClr>
              <a:schemeClr val="accent5">
                <a:hueOff val="20796183"/>
                <a:satOff val="-568"/>
                <a:lumOff val="-3138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Nieuwe opdracht</a:t>
          </a:r>
          <a:r>
            <a:rPr lang="nl-NL" sz="2300" kern="1200" dirty="0">
              <a:latin typeface="Century Gothic" panose="020B0502020202020204"/>
            </a:rPr>
            <a:t> </a:t>
          </a:r>
          <a:endParaRPr lang="en-US" sz="2300" kern="1200"/>
        </a:p>
      </dsp:txBody>
      <dsp:txXfrm>
        <a:off x="43761" y="3972395"/>
        <a:ext cx="5640822" cy="808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CDE7F-8A28-43E2-AD72-45C8430905C7}" type="datetimeFigureOut">
              <a:rPr lang="nl-NL" smtClean="0"/>
              <a:t>5-11-2020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1F95C-C95C-42D5-832B-D8FF9DE71A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2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1F95C-C95C-42D5-832B-D8FF9DE71AE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7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Antwoorden klassikaal behandelen.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1F95C-C95C-42D5-832B-D8FF9DE71AE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0970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Bespreek in de klas met de studenten hoe ze dit zien in hun eigen werk/stage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1F95C-C95C-42D5-832B-D8FF9DE71AE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346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2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8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28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97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44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2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6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1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1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53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9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2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6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9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861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ndernemersplein.kvk.nl/bedrijf-starte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66539/Project_periode_7_en_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ED8C6-6272-4239-8A06-135E2C153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 2 </a:t>
            </a:r>
            <a:br>
              <a:rPr lang="nl-NL" dirty="0"/>
            </a:br>
            <a:r>
              <a:rPr lang="nl-NL" dirty="0"/>
              <a:t>Project periode 7 en 9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789C1AD-036B-4EAD-9139-B7B379CB5F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MZ &amp; SW </a:t>
            </a:r>
          </a:p>
        </p:txBody>
      </p:sp>
    </p:spTree>
    <p:extLst>
      <p:ext uri="{BB962C8B-B14F-4D97-AF65-F5344CB8AC3E}">
        <p14:creationId xmlns:p14="http://schemas.microsoft.com/office/powerpoint/2010/main" val="2833133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34E31-68F5-49EF-949E-46F00E26E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Organogram 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F7CAF36-2280-4A2B-87BB-1743395ADC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Grote organisatie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C4AABE6B-A083-4904-99C5-443331AA5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b="1" dirty="0"/>
              <a:t>Kleine organisatie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2563428-1160-41A6-870C-825D6B7EDEC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9008" y="197453"/>
            <a:ext cx="6551786" cy="655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Tijdelijke aanduiding voor inhoud 16">
            <a:extLst>
              <a:ext uri="{FF2B5EF4-FFF2-40B4-BE49-F238E27FC236}">
                <a16:creationId xmlns:a16="http://schemas.microsoft.com/office/drawing/2014/main" id="{56999883-5E3D-4EA8-8CCB-D39903E9437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844595" y="3071795"/>
            <a:ext cx="5880221" cy="323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199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9F8FA-CEAB-46FC-BD0C-A21DF801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Manieren van leidinggeven </a:t>
            </a:r>
          </a:p>
        </p:txBody>
      </p:sp>
      <p:sp>
        <p:nvSpPr>
          <p:cNvPr id="12" name="Tijdelijke aanduiding voor inhoud 11">
            <a:extLst>
              <a:ext uri="{FF2B5EF4-FFF2-40B4-BE49-F238E27FC236}">
                <a16:creationId xmlns:a16="http://schemas.microsoft.com/office/drawing/2014/main" id="{C0C1A67A-8C85-4825-84CB-CF718A0E8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10487463" cy="3638763"/>
          </a:xfrm>
        </p:spPr>
        <p:txBody>
          <a:bodyPr/>
          <a:lstStyle/>
          <a:p>
            <a:r>
              <a:rPr lang="nl-NL" dirty="0"/>
              <a:t>Autoritair </a:t>
            </a:r>
          </a:p>
          <a:p>
            <a:pPr marL="0" indent="0">
              <a:buNone/>
            </a:pPr>
            <a:r>
              <a:rPr lang="nl-NL" dirty="0"/>
              <a:t>Gestuurd leidinggeven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Laissez Faire </a:t>
            </a:r>
          </a:p>
          <a:p>
            <a:pPr marL="0" indent="0">
              <a:buNone/>
            </a:pPr>
            <a:r>
              <a:rPr lang="nl-NL" dirty="0"/>
              <a:t>Zelfsturende teams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Democratisch </a:t>
            </a:r>
          </a:p>
          <a:p>
            <a:pPr marL="0" indent="0">
              <a:buNone/>
            </a:pPr>
            <a:r>
              <a:rPr lang="nl-NL" dirty="0"/>
              <a:t>In overleg </a:t>
            </a:r>
          </a:p>
          <a:p>
            <a:endParaRPr lang="nl-NL" dirty="0"/>
          </a:p>
        </p:txBody>
      </p:sp>
      <p:pic>
        <p:nvPicPr>
          <p:cNvPr id="14" name="Tijdelijke aanduiding voor inhoud 13">
            <a:extLst>
              <a:ext uri="{FF2B5EF4-FFF2-40B4-BE49-F238E27FC236}">
                <a16:creationId xmlns:a16="http://schemas.microsoft.com/office/drawing/2014/main" id="{AE47E8F1-FDBF-4159-B756-9DC7F0223A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81874" y="3429000"/>
            <a:ext cx="2136775" cy="119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32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BE7592-875A-44DD-A7A5-DDCBEB54B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Arbeidsvoorwaarden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3A2A7D-C7CD-479C-B8BB-9222A8D6B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Salaris op basis van diploma en ervaring </a:t>
            </a:r>
          </a:p>
          <a:p>
            <a:r>
              <a:rPr lang="nl-NL" dirty="0"/>
              <a:t>Secundaire arbeidsvoorwaarden</a:t>
            </a:r>
          </a:p>
          <a:p>
            <a:r>
              <a:rPr lang="nl-NL" dirty="0"/>
              <a:t>Scholing</a:t>
            </a:r>
          </a:p>
          <a:p>
            <a:r>
              <a:rPr lang="nl-NL" dirty="0"/>
              <a:t>Op hoeveel vrije dagen heb je recht</a:t>
            </a:r>
          </a:p>
          <a:p>
            <a:r>
              <a:rPr lang="nl-NL" dirty="0"/>
              <a:t>Onregelmatigheid</a:t>
            </a:r>
          </a:p>
        </p:txBody>
      </p:sp>
    </p:spTree>
    <p:extLst>
      <p:ext uri="{BB962C8B-B14F-4D97-AF65-F5344CB8AC3E}">
        <p14:creationId xmlns:p14="http://schemas.microsoft.com/office/powerpoint/2010/main" val="3136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8EA08-B17A-4BB1-8997-57325617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voor volgende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383B04-7276-40CF-8FEA-CAF89CAAC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CAO op stage, wat betekent dat voor jou? </a:t>
            </a:r>
          </a:p>
          <a:p>
            <a:r>
              <a:rPr lang="nl-NL" dirty="0"/>
              <a:t>Noem 5 plichten maar ook 5 rechten die je hebt</a:t>
            </a:r>
          </a:p>
          <a:p>
            <a:r>
              <a:rPr lang="nl-NL" dirty="0"/>
              <a:t>Wat is de organisatiestructuur van jouw instelling? </a:t>
            </a:r>
          </a:p>
        </p:txBody>
      </p:sp>
    </p:spTree>
    <p:extLst>
      <p:ext uri="{BB962C8B-B14F-4D97-AF65-F5344CB8AC3E}">
        <p14:creationId xmlns:p14="http://schemas.microsoft.com/office/powerpoint/2010/main" val="1049497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9187DB-2CA2-4E29-B14A-A7BFBB46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 starten met stappenplan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D6775A-A97A-466E-B56C-50EC2B33E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464883"/>
            <a:ext cx="11580322" cy="36365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Ga naar: </a:t>
            </a:r>
            <a:r>
              <a:rPr lang="nl-NL" dirty="0">
                <a:hlinkClick r:id="rId2"/>
              </a:rPr>
              <a:t>https://ondernemersplein.kvk.nl/bedrijf-starten/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Onderzoek welk stappenplan bij jou organisatie past, benoem hierbij drie stappen die je moet ondernemen om jouw organisatie of bedrijf te starten. </a:t>
            </a:r>
          </a:p>
        </p:txBody>
      </p:sp>
    </p:spTree>
    <p:extLst>
      <p:ext uri="{BB962C8B-B14F-4D97-AF65-F5344CB8AC3E}">
        <p14:creationId xmlns:p14="http://schemas.microsoft.com/office/powerpoint/2010/main" val="155189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B82547-2424-4E7A-A98B-75206EE73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3">
            <a:extLst>
              <a:ext uri="{FF2B5EF4-FFF2-40B4-BE49-F238E27FC236}">
                <a16:creationId xmlns:a16="http://schemas.microsoft.com/office/drawing/2014/main" id="{5109BC2F-9616-4D7D-9E98-57898009A8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11B1159-AC05-465D-ACAF-EBC0FB29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859" y="1767496"/>
            <a:ext cx="3269463" cy="3978017"/>
          </a:xfrm>
        </p:spPr>
        <p:txBody>
          <a:bodyPr anchor="t">
            <a:normAutofit/>
          </a:bodyPr>
          <a:lstStyle/>
          <a:p>
            <a:r>
              <a:rPr lang="nl-NL" sz="4100"/>
              <a:t>Programma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698AB9A-48E8-4D6E-820B-097B12CF9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568535"/>
              </p:ext>
            </p:extLst>
          </p:nvPr>
        </p:nvGraphicFramePr>
        <p:xfrm>
          <a:off x="5508820" y="965200"/>
          <a:ext cx="5728344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845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227673-146E-4C01-BA84-61B427FA6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pPr algn="ctr"/>
            <a:r>
              <a:rPr lang="nl-NL" dirty="0"/>
              <a:t>PROJECT</a:t>
            </a:r>
            <a:br>
              <a:rPr lang="nl-NL" dirty="0"/>
            </a:br>
            <a:r>
              <a:rPr lang="nl-NL" dirty="0"/>
              <a:t>WIKIWIJS LINK &amp; LEERVRAGEN OPSTUREN!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EAA3D7-A98F-4B1A-AD47-528438693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https://maken.wikiwijs.nl/166539/Project_periode_7_en_9</a:t>
            </a:r>
            <a:endParaRPr lang="nl-NL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Aanwezigheid online projectlessen bespreken.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84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02F40-76CC-4B10-A179-8DBBA9E7B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van vorige week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B5D051-7064-4AD4-ADD9-C7C936692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Opdracht van vorige week was om samen aan de slag  te gaan met het beter formuleren van de:</a:t>
            </a:r>
          </a:p>
          <a:p>
            <a:endParaRPr lang="nl-NL" dirty="0"/>
          </a:p>
          <a:p>
            <a:r>
              <a:rPr lang="nl-NL" dirty="0"/>
              <a:t>Missie </a:t>
            </a:r>
          </a:p>
          <a:p>
            <a:r>
              <a:rPr lang="nl-NL" dirty="0"/>
              <a:t>Visie </a:t>
            </a:r>
          </a:p>
          <a:p>
            <a:r>
              <a:rPr lang="nl-NL" dirty="0"/>
              <a:t>Expertise</a:t>
            </a:r>
          </a:p>
          <a:p>
            <a:r>
              <a:rPr lang="nl-NL" dirty="0"/>
              <a:t>Bestaansrecht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162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A26747-22B9-4883-BF86-00BC3C485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Profit- en non-profitorganisaties 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C877F3-C780-491F-BC33-0D44E9B985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Profitorganisatie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F588B1A-ABE2-438C-8C47-E05202EA49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Winstdoel </a:t>
            </a:r>
          </a:p>
          <a:p>
            <a:r>
              <a:rPr lang="nl-NL" dirty="0"/>
              <a:t>Zonder winst failliet </a:t>
            </a:r>
          </a:p>
          <a:p>
            <a:r>
              <a:rPr lang="nl-NL" dirty="0"/>
              <a:t>Ook wel zaak of onderneming genoemd</a:t>
            </a:r>
          </a:p>
          <a:p>
            <a:r>
              <a:rPr lang="nl-NL" dirty="0"/>
              <a:t>Voorbeelden: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B0B4D6CA-FCAF-4027-8969-831409F4A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b="1" dirty="0"/>
              <a:t>Non-profitorganisatie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57B9B9D-7FAB-469B-8703-63579AEFCDF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Geen winstdoel</a:t>
            </a:r>
          </a:p>
          <a:p>
            <a:r>
              <a:rPr lang="nl-NL" dirty="0"/>
              <a:t>Mag winst maken, maar gaat niet naar directie. </a:t>
            </a:r>
          </a:p>
          <a:p>
            <a:r>
              <a:rPr lang="nl-NL" dirty="0"/>
              <a:t>Winst moet ten goede komen aan organisatie of doelstelling</a:t>
            </a:r>
          </a:p>
          <a:p>
            <a:r>
              <a:rPr lang="nl-NL" dirty="0"/>
              <a:t>Voorbeelden: winst naar onderzoek, liefdadigheid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569734F-65C3-46B5-B4CF-CFC749DA9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00" y="4694794"/>
            <a:ext cx="1166257" cy="116625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6B91E93-F6CC-4000-BAE9-06EE9B5F1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854" y="5409115"/>
            <a:ext cx="1001697" cy="100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80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EDCCE-DC61-42CE-9916-BFFB40C3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Voorbeeld non-profitorganisatie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04E9EC20-19AB-41F9-9CE8-7531EC26F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/>
              <a:t>1. Benoem een grote non-profitorganisatie</a:t>
            </a:r>
          </a:p>
          <a:p>
            <a:pPr marL="0" indent="0">
              <a:buNone/>
            </a:pPr>
            <a:r>
              <a:rPr lang="nl-NL" sz="3200" dirty="0"/>
              <a:t>2. Zoek uit hoe de winst wordt besteed 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8814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068F9-5E5D-41E4-AB00-21741A445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Sociaal/maatschappelijk ondernemen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AFD894-B7E3-4B7D-9DCC-B4AF2BBC6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Sociaal</a:t>
            </a:r>
            <a:r>
              <a:rPr lang="nl-NL" dirty="0"/>
              <a:t> ondernemers zoeken innovatieve oplossingen voor maatschappelijke uitdagingen. De maatschappelijke missie staat bij hen voorop (impact first!). Net als gewone bedrijven leveren </a:t>
            </a:r>
            <a:r>
              <a:rPr lang="nl-NL" b="1" dirty="0"/>
              <a:t>sociale</a:t>
            </a:r>
            <a:r>
              <a:rPr lang="nl-NL" dirty="0"/>
              <a:t> ondernemingen producten of diensten.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Deze ondernemers zetten zich in voor economische en maatschappelijke participatie van kwetsbare groepen mensen in de samenleving.</a:t>
            </a:r>
          </a:p>
        </p:txBody>
      </p:sp>
    </p:spTree>
    <p:extLst>
      <p:ext uri="{BB962C8B-B14F-4D97-AF65-F5344CB8AC3E}">
        <p14:creationId xmlns:p14="http://schemas.microsoft.com/office/powerpoint/2010/main" val="155404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DFAD4-3EBD-4E7D-B4A8-E5246EBCD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Verschillen tussen bedrijven/organisaties</a:t>
            </a:r>
          </a:p>
        </p:txBody>
      </p:sp>
      <p:pic>
        <p:nvPicPr>
          <p:cNvPr id="2050" name="Picture 2" descr="Positie van sociale ondernemingen ten opzichte van gewone bedrijven en goede doelen (Bron: Social Enterprise NL) ">
            <a:extLst>
              <a:ext uri="{FF2B5EF4-FFF2-40B4-BE49-F238E27FC236}">
                <a16:creationId xmlns:a16="http://schemas.microsoft.com/office/drawing/2014/main" id="{4E1A5F7A-69E9-4F6D-9678-0245D8B49A9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136" y="2328111"/>
            <a:ext cx="9453726" cy="427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808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A8B6DE-53F7-489B-BA97-DB9792EA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Verschillende dienstverbanden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98554F-986B-41A9-90E4-B12361FFC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Vaste medewerkers</a:t>
            </a:r>
          </a:p>
          <a:p>
            <a:r>
              <a:rPr lang="nl-NL" dirty="0"/>
              <a:t>Tijdelijke medewerkers</a:t>
            </a:r>
          </a:p>
          <a:p>
            <a:r>
              <a:rPr lang="nl-NL" dirty="0"/>
              <a:t>Uitzendkrachten </a:t>
            </a:r>
          </a:p>
          <a:p>
            <a:r>
              <a:rPr lang="nl-NL" dirty="0"/>
              <a:t>ZZP’ers (Zelfstandige zonder personeel)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6293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Citeerbaar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eerbaar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eerbaar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419cb09-27ac-4f96-ad07-5bb01102205b">
      <UserInfo>
        <DisplayName>Harmjan Veenstra</DisplayName>
        <AccountId>42</AccountId>
        <AccountType/>
      </UserInfo>
      <UserInfo>
        <DisplayName>Impke Zuur</DisplayName>
        <AccountId>18</AccountId>
        <AccountType/>
      </UserInfo>
      <UserInfo>
        <DisplayName>Christian Kol</DisplayName>
        <AccountId>21</AccountId>
        <AccountType/>
      </UserInfo>
      <UserInfo>
        <DisplayName>Marthijn Klootsema</DisplayName>
        <AccountId>44</AccountId>
        <AccountType/>
      </UserInfo>
      <UserInfo>
        <DisplayName>Carlien Solle</DisplayName>
        <AccountId>12</AccountId>
        <AccountType/>
      </UserInfo>
      <UserInfo>
        <DisplayName>Marije Solle</DisplayName>
        <AccountId>13</AccountId>
        <AccountType/>
      </UserInfo>
      <UserInfo>
        <DisplayName>Frank Huiting</DisplayName>
        <AccountId>78</AccountId>
        <AccountType/>
      </UserInfo>
      <UserInfo>
        <DisplayName>Krista Driesten</DisplayName>
        <AccountId>6</AccountId>
        <AccountType/>
      </UserInfo>
      <UserInfo>
        <DisplayName>Jooske van Rossum</DisplayName>
        <AccountId>51</AccountId>
        <AccountType/>
      </UserInfo>
      <UserInfo>
        <DisplayName>Tessa Heeringa - Boer</DisplayName>
        <AccountId>16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43B7B9B596284A903A5BF987999ABF" ma:contentTypeVersion="13" ma:contentTypeDescription="Een nieuw document maken." ma:contentTypeScope="" ma:versionID="bcabab219895517bce7a3a48efcbf0b5">
  <xsd:schema xmlns:xsd="http://www.w3.org/2001/XMLSchema" xmlns:xs="http://www.w3.org/2001/XMLSchema" xmlns:p="http://schemas.microsoft.com/office/2006/metadata/properties" xmlns:ns3="5476a0df-1772-492d-979f-8285abd2a79a" xmlns:ns4="b419cb09-27ac-4f96-ad07-5bb01102205b" targetNamespace="http://schemas.microsoft.com/office/2006/metadata/properties" ma:root="true" ma:fieldsID="3f56c553450e33b7671abfcd6efa444a" ns3:_="" ns4:_="">
    <xsd:import namespace="5476a0df-1772-492d-979f-8285abd2a79a"/>
    <xsd:import namespace="b419cb09-27ac-4f96-ad07-5bb011022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6a0df-1772-492d-979f-8285abd2a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9cb09-27ac-4f96-ad07-5bb011022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3C4327-805A-46A7-B1E5-D7F227E6C5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7C0DFE-E86E-448B-9EA9-719CC5F7929B}">
  <ds:schemaRefs>
    <ds:schemaRef ds:uri="http://schemas.openxmlformats.org/package/2006/metadata/core-properties"/>
    <ds:schemaRef ds:uri="b419cb09-27ac-4f96-ad07-5bb01102205b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5476a0df-1772-492d-979f-8285abd2a79a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B5AAD2E-5419-4200-B021-ECD18A4356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6a0df-1772-492d-979f-8285abd2a79a"/>
    <ds:schemaRef ds:uri="b419cb09-27ac-4f96-ad07-5bb011022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357</Words>
  <Application>Microsoft Office PowerPoint</Application>
  <PresentationFormat>Breedbeeld</PresentationFormat>
  <Paragraphs>80</Paragraphs>
  <Slides>14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Citeerbaar</vt:lpstr>
      <vt:lpstr>Les 2  Project periode 7 en 9</vt:lpstr>
      <vt:lpstr>Programma </vt:lpstr>
      <vt:lpstr>PROJECT WIKIWIJS LINK &amp; LEERVRAGEN OPSTUREN!</vt:lpstr>
      <vt:lpstr>Opdracht van vorige week</vt:lpstr>
      <vt:lpstr>Profit- en non-profitorganisaties </vt:lpstr>
      <vt:lpstr> Voorbeeld non-profitorganisatie</vt:lpstr>
      <vt:lpstr>Sociaal/maatschappelijk ondernemen</vt:lpstr>
      <vt:lpstr>Verschillen tussen bedrijven/organisaties</vt:lpstr>
      <vt:lpstr>Verschillende dienstverbanden</vt:lpstr>
      <vt:lpstr>Organogram </vt:lpstr>
      <vt:lpstr>Manieren van leidinggeven </vt:lpstr>
      <vt:lpstr>Arbeidsvoorwaarden </vt:lpstr>
      <vt:lpstr>Opdracht voor volgende week</vt:lpstr>
      <vt:lpstr>Organisatie starten met stappenplan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2  Project periode 7 en 9</dc:title>
  <dc:creator>Sanne Kompaan</dc:creator>
  <cp:lastModifiedBy>Tessa Heeringa - Boer</cp:lastModifiedBy>
  <cp:revision>29</cp:revision>
  <dcterms:created xsi:type="dcterms:W3CDTF">2020-09-09T10:19:19Z</dcterms:created>
  <dcterms:modified xsi:type="dcterms:W3CDTF">2020-11-05T15:30:56Z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0x010100DF43B7B9B596284A903A5BF987999ABF</vt:lpwstr>
  </property>
</Properties>
</file>